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5" r:id="rId3"/>
    <p:sldId id="276" r:id="rId4"/>
    <p:sldId id="281" r:id="rId5"/>
    <p:sldId id="278" r:id="rId6"/>
    <p:sldId id="282" r:id="rId7"/>
    <p:sldId id="283" r:id="rId8"/>
    <p:sldId id="279" r:id="rId9"/>
    <p:sldId id="284" r:id="rId10"/>
    <p:sldId id="285" r:id="rId11"/>
    <p:sldId id="295" r:id="rId12"/>
    <p:sldId id="296" r:id="rId13"/>
    <p:sldId id="287" r:id="rId14"/>
    <p:sldId id="289" r:id="rId15"/>
    <p:sldId id="288" r:id="rId16"/>
    <p:sldId id="290" r:id="rId17"/>
    <p:sldId id="297" r:id="rId18"/>
    <p:sldId id="291" r:id="rId19"/>
    <p:sldId id="274" r:id="rId20"/>
    <p:sldId id="293" r:id="rId21"/>
  </p:sldIdLst>
  <p:sldSz cx="9144000" cy="6858000" type="screen4x3"/>
  <p:notesSz cx="6797675" cy="9926638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EFBAE"/>
    <a:srgbClr val="33CC33"/>
    <a:srgbClr val="7EC234"/>
    <a:srgbClr val="0D09C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>
      <p:cViewPr varScale="1">
        <p:scale>
          <a:sx n="95" d="100"/>
          <a:sy n="95" d="100"/>
        </p:scale>
        <p:origin x="1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DC767E-3F30-47EF-B7A2-2E693CAEDBDA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A2CC81-93B1-4A32-8E16-4278E5A8CA36}">
      <dgm:prSet phldrT="[Text]"/>
      <dgm:spPr>
        <a:solidFill>
          <a:schemeClr val="accent5"/>
        </a:solidFill>
      </dgm:spPr>
      <dgm:t>
        <a:bodyPr/>
        <a:lstStyle/>
        <a:p>
          <a:r>
            <a:rPr lang="th-TH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มีสมาธิดีตลอดการประชุม</a:t>
          </a:r>
          <a:endParaRPr lang="en-US" b="1" dirty="0">
            <a:solidFill>
              <a:schemeClr val="tx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CBE5CA3D-D127-4CEC-8609-0D2E256F4F7F}" type="parTrans" cxnId="{C75627F2-05EC-4A7B-9EE2-86C85FC60A2C}">
      <dgm:prSet/>
      <dgm:spPr/>
      <dgm:t>
        <a:bodyPr/>
        <a:lstStyle/>
        <a:p>
          <a:endParaRPr lang="en-US"/>
        </a:p>
      </dgm:t>
    </dgm:pt>
    <dgm:pt modelId="{65568225-1620-4AF1-986A-5AC757878805}" type="sibTrans" cxnId="{C75627F2-05EC-4A7B-9EE2-86C85FC60A2C}">
      <dgm:prSet custT="1"/>
      <dgm:spPr/>
      <dgm:t>
        <a:bodyPr/>
        <a:lstStyle/>
        <a:p>
          <a:r>
            <a:rPr lang="th-TH" sz="24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มีความรู้ดี </a:t>
          </a:r>
          <a:r>
            <a:rPr lang="en-US" sz="24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    </a:t>
          </a:r>
          <a:r>
            <a:rPr lang="th-TH" sz="24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ทำการบ้านก่อนเข้าประชุม</a:t>
          </a:r>
          <a:endParaRPr lang="en-US" sz="2400" b="1" dirty="0">
            <a:solidFill>
              <a:schemeClr val="tx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3297598E-D014-44E5-8C94-0ED8B5E2A371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th-TH" sz="24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เป็นผู้ฟังที่ดี ฟังอย่างจับประเด็น</a:t>
          </a:r>
          <a:endParaRPr lang="en-US" sz="2400" b="1" dirty="0">
            <a:solidFill>
              <a:schemeClr val="tx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6E0D8A26-7059-4C50-B1BE-1C60BE9D8FDF}" type="parTrans" cxnId="{75225480-DDFA-4EB7-B3F4-DF7B3AE58D51}">
      <dgm:prSet/>
      <dgm:spPr/>
      <dgm:t>
        <a:bodyPr/>
        <a:lstStyle/>
        <a:p>
          <a:endParaRPr lang="en-US"/>
        </a:p>
      </dgm:t>
    </dgm:pt>
    <dgm:pt modelId="{D62C2894-9D8D-4B98-A13B-A16445829EAA}" type="sibTrans" cxnId="{75225480-DDFA-4EB7-B3F4-DF7B3AE58D51}">
      <dgm:prSet/>
      <dgm:spPr/>
      <dgm:t>
        <a:bodyPr/>
        <a:lstStyle/>
        <a:p>
          <a:endParaRPr lang="en-US" dirty="0"/>
        </a:p>
      </dgm:t>
    </dgm:pt>
    <dgm:pt modelId="{1638AAC8-EE8A-4814-BC7E-DB75D70A5101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th-TH" sz="24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ใช้ภาษาในการเรียบเรียง ได้ดีถ่ายทอดภาษาพูดเป็นภาษาเขียน</a:t>
          </a:r>
          <a:endParaRPr lang="en-US" sz="2400" b="1" dirty="0">
            <a:solidFill>
              <a:schemeClr val="tx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3D57774A-A162-4334-86F8-C235B1F9BDD8}" type="sibTrans" cxnId="{AF1DB774-DFDB-407B-BA7F-D04C5759B5DC}">
      <dgm:prSet/>
      <dgm:spPr>
        <a:solidFill>
          <a:srgbClr val="FFFF00"/>
        </a:solidFill>
      </dgm:spPr>
      <dgm:t>
        <a:bodyPr/>
        <a:lstStyle/>
        <a:p>
          <a:r>
            <a:rPr lang="th-TH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มีทักษะการสรุปความ</a:t>
          </a:r>
          <a:endParaRPr lang="en-US" b="1" dirty="0">
            <a:solidFill>
              <a:schemeClr val="tx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BD76E4C1-34F4-4768-BCA4-B4FE7B064EC4}" type="parTrans" cxnId="{AF1DB774-DFDB-407B-BA7F-D04C5759B5DC}">
      <dgm:prSet/>
      <dgm:spPr/>
      <dgm:t>
        <a:bodyPr/>
        <a:lstStyle/>
        <a:p>
          <a:endParaRPr lang="en-US"/>
        </a:p>
      </dgm:t>
    </dgm:pt>
    <dgm:pt modelId="{ECC99F2E-C688-47BF-AE57-421A19B77C17}" type="pres">
      <dgm:prSet presAssocID="{C3DC767E-3F30-47EF-B7A2-2E693CAEDBDA}" presName="Name0" presStyleCnt="0">
        <dgm:presLayoutVars>
          <dgm:chMax/>
          <dgm:chPref/>
          <dgm:dir/>
          <dgm:animLvl val="lvl"/>
        </dgm:presLayoutVars>
      </dgm:prSet>
      <dgm:spPr/>
    </dgm:pt>
    <dgm:pt modelId="{0313FAC6-D2E6-4CF0-97C4-F0A05253D0EC}" type="pres">
      <dgm:prSet presAssocID="{D3A2CC81-93B1-4A32-8E16-4278E5A8CA36}" presName="composite" presStyleCnt="0"/>
      <dgm:spPr/>
    </dgm:pt>
    <dgm:pt modelId="{893E9EB7-9540-4EC5-BC44-8D32688E6337}" type="pres">
      <dgm:prSet presAssocID="{D3A2CC81-93B1-4A32-8E16-4278E5A8CA36}" presName="Parent1" presStyleLbl="node1" presStyleIdx="0" presStyleCnt="6" custScaleX="140937" custScaleY="114895" custLinFactNeighborX="12004" custLinFactNeighborY="-679">
        <dgm:presLayoutVars>
          <dgm:chMax val="1"/>
          <dgm:chPref val="1"/>
          <dgm:bulletEnabled val="1"/>
        </dgm:presLayoutVars>
      </dgm:prSet>
      <dgm:spPr/>
    </dgm:pt>
    <dgm:pt modelId="{831D4B51-ECAB-4D5E-B835-C675602287DA}" type="pres">
      <dgm:prSet presAssocID="{D3A2CC81-93B1-4A32-8E16-4278E5A8CA3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B734423-64DF-4B84-90FB-F92886FF7A4A}" type="pres">
      <dgm:prSet presAssocID="{D3A2CC81-93B1-4A32-8E16-4278E5A8CA36}" presName="BalanceSpacing" presStyleCnt="0"/>
      <dgm:spPr/>
    </dgm:pt>
    <dgm:pt modelId="{E25811FD-4C35-4AC0-AF94-4D7D202BEFDF}" type="pres">
      <dgm:prSet presAssocID="{D3A2CC81-93B1-4A32-8E16-4278E5A8CA36}" presName="BalanceSpacing1" presStyleCnt="0"/>
      <dgm:spPr/>
    </dgm:pt>
    <dgm:pt modelId="{13F216DB-847D-4AF7-BF3D-6745D91D2923}" type="pres">
      <dgm:prSet presAssocID="{65568225-1620-4AF1-986A-5AC757878805}" presName="Accent1Text" presStyleLbl="node1" presStyleIdx="1" presStyleCnt="6" custScaleX="131347" custScaleY="115891" custLinFactNeighborX="-14790" custLinFactNeighborY="751"/>
      <dgm:spPr/>
    </dgm:pt>
    <dgm:pt modelId="{61466C10-996B-4960-AA54-EE74D0485CCA}" type="pres">
      <dgm:prSet presAssocID="{65568225-1620-4AF1-986A-5AC757878805}" presName="spaceBetweenRectangles" presStyleCnt="0"/>
      <dgm:spPr/>
    </dgm:pt>
    <dgm:pt modelId="{EFD8293C-E1AF-4861-8A8D-700881DDDF03}" type="pres">
      <dgm:prSet presAssocID="{3297598E-D014-44E5-8C94-0ED8B5E2A371}" presName="composite" presStyleCnt="0"/>
      <dgm:spPr/>
    </dgm:pt>
    <dgm:pt modelId="{FFE55973-F1EA-4FDE-89DB-24216AC718F3}" type="pres">
      <dgm:prSet presAssocID="{3297598E-D014-44E5-8C94-0ED8B5E2A371}" presName="Parent1" presStyleLbl="node1" presStyleIdx="2" presStyleCnt="6" custScaleX="124367" custScaleY="111541" custLinFactNeighborX="-16010" custLinFactNeighborY="-12953">
        <dgm:presLayoutVars>
          <dgm:chMax val="1"/>
          <dgm:chPref val="1"/>
          <dgm:bulletEnabled val="1"/>
        </dgm:presLayoutVars>
      </dgm:prSet>
      <dgm:spPr/>
    </dgm:pt>
    <dgm:pt modelId="{44FFEB7E-AA2B-4236-A0B1-8500EEDEC114}" type="pres">
      <dgm:prSet presAssocID="{3297598E-D014-44E5-8C94-0ED8B5E2A371}" presName="Childtext1" presStyleLbl="revTx" presStyleIdx="1" presStyleCnt="3" custScaleX="154346" custLinFactNeighborX="-27042" custLinFactNeighborY="40277">
        <dgm:presLayoutVars>
          <dgm:chMax val="0"/>
          <dgm:chPref val="0"/>
          <dgm:bulletEnabled val="1"/>
        </dgm:presLayoutVars>
      </dgm:prSet>
      <dgm:spPr/>
    </dgm:pt>
    <dgm:pt modelId="{7046BBAD-0127-4250-BF78-9808CF09F944}" type="pres">
      <dgm:prSet presAssocID="{3297598E-D014-44E5-8C94-0ED8B5E2A371}" presName="BalanceSpacing" presStyleCnt="0"/>
      <dgm:spPr/>
    </dgm:pt>
    <dgm:pt modelId="{3FD37768-1E2F-4644-BB9B-A7FAB83075E6}" type="pres">
      <dgm:prSet presAssocID="{3297598E-D014-44E5-8C94-0ED8B5E2A371}" presName="BalanceSpacing1" presStyleCnt="0"/>
      <dgm:spPr/>
    </dgm:pt>
    <dgm:pt modelId="{747445DD-7728-4B16-AB3C-156D3E6A1E87}" type="pres">
      <dgm:prSet presAssocID="{D62C2894-9D8D-4B98-A13B-A16445829EAA}" presName="Accent1Text" presStyleLbl="node1" presStyleIdx="3" presStyleCnt="6" custScaleX="122324" custScaleY="111006" custLinFactNeighborX="-75696" custLinFactNeighborY="71659"/>
      <dgm:spPr/>
    </dgm:pt>
    <dgm:pt modelId="{0114720E-3D69-4948-8D59-9DA2ADBDE80E}" type="pres">
      <dgm:prSet presAssocID="{D62C2894-9D8D-4B98-A13B-A16445829EAA}" presName="spaceBetweenRectangles" presStyleCnt="0"/>
      <dgm:spPr/>
    </dgm:pt>
    <dgm:pt modelId="{61ABEA76-5D16-4CDD-91A0-91ED7B3A9000}" type="pres">
      <dgm:prSet presAssocID="{1638AAC8-EE8A-4814-BC7E-DB75D70A5101}" presName="composite" presStyleCnt="0"/>
      <dgm:spPr/>
    </dgm:pt>
    <dgm:pt modelId="{2F2B0306-F3EB-413F-9D06-64C27FDAAAEB}" type="pres">
      <dgm:prSet presAssocID="{1638AAC8-EE8A-4814-BC7E-DB75D70A5101}" presName="Parent1" presStyleLbl="node1" presStyleIdx="4" presStyleCnt="6" custScaleX="140891" custScaleY="113577" custLinFactNeighborX="957" custLinFactNeighborY="-28271">
        <dgm:presLayoutVars>
          <dgm:chMax val="1"/>
          <dgm:chPref val="1"/>
          <dgm:bulletEnabled val="1"/>
        </dgm:presLayoutVars>
      </dgm:prSet>
      <dgm:spPr/>
    </dgm:pt>
    <dgm:pt modelId="{D4ACD0FB-7E19-47F6-8247-A42ECCBE5DBE}" type="pres">
      <dgm:prSet presAssocID="{1638AAC8-EE8A-4814-BC7E-DB75D70A510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AC43011-F4F6-4A36-95BF-D6202C92B57C}" type="pres">
      <dgm:prSet presAssocID="{1638AAC8-EE8A-4814-BC7E-DB75D70A5101}" presName="BalanceSpacing" presStyleCnt="0"/>
      <dgm:spPr/>
    </dgm:pt>
    <dgm:pt modelId="{59DBC532-6554-4E8F-B634-0FBCA939CFDF}" type="pres">
      <dgm:prSet presAssocID="{1638AAC8-EE8A-4814-BC7E-DB75D70A5101}" presName="BalanceSpacing1" presStyleCnt="0"/>
      <dgm:spPr/>
    </dgm:pt>
    <dgm:pt modelId="{F0EFB573-D911-4566-B35E-14D5CBBBB0A8}" type="pres">
      <dgm:prSet presAssocID="{3D57774A-A162-4334-86F8-C235B1F9BDD8}" presName="Accent1Text" presStyleLbl="node1" presStyleIdx="5" presStyleCnt="6" custScaleX="131698" custScaleY="114907" custLinFactNeighborX="-27080" custLinFactNeighborY="-31725"/>
      <dgm:spPr/>
    </dgm:pt>
  </dgm:ptLst>
  <dgm:cxnLst>
    <dgm:cxn modelId="{2FDF1006-EFBE-4DCE-B2D9-11852294492D}" type="presOf" srcId="{65568225-1620-4AF1-986A-5AC757878805}" destId="{13F216DB-847D-4AF7-BF3D-6745D91D2923}" srcOrd="0" destOrd="0" presId="urn:microsoft.com/office/officeart/2008/layout/AlternatingHexagons"/>
    <dgm:cxn modelId="{20583012-8DE3-4669-95C3-00F2F0008AF3}" type="presOf" srcId="{3297598E-D014-44E5-8C94-0ED8B5E2A371}" destId="{FFE55973-F1EA-4FDE-89DB-24216AC718F3}" srcOrd="0" destOrd="0" presId="urn:microsoft.com/office/officeart/2008/layout/AlternatingHexagons"/>
    <dgm:cxn modelId="{4E6CC239-DF09-4ED3-A0D2-BF253515FB99}" type="presOf" srcId="{C3DC767E-3F30-47EF-B7A2-2E693CAEDBDA}" destId="{ECC99F2E-C688-47BF-AE57-421A19B77C17}" srcOrd="0" destOrd="0" presId="urn:microsoft.com/office/officeart/2008/layout/AlternatingHexagons"/>
    <dgm:cxn modelId="{A38A4762-CFAD-479E-B9C2-F2F84CB486EA}" type="presOf" srcId="{1638AAC8-EE8A-4814-BC7E-DB75D70A5101}" destId="{2F2B0306-F3EB-413F-9D06-64C27FDAAAEB}" srcOrd="0" destOrd="0" presId="urn:microsoft.com/office/officeart/2008/layout/AlternatingHexagons"/>
    <dgm:cxn modelId="{7926C147-3A53-47B2-A277-DF7A8FF6505B}" type="presOf" srcId="{D3A2CC81-93B1-4A32-8E16-4278E5A8CA36}" destId="{893E9EB7-9540-4EC5-BC44-8D32688E6337}" srcOrd="0" destOrd="0" presId="urn:microsoft.com/office/officeart/2008/layout/AlternatingHexagons"/>
    <dgm:cxn modelId="{4C05A16E-7063-43E5-BF87-C0BEA2EABCCB}" type="presOf" srcId="{D62C2894-9D8D-4B98-A13B-A16445829EAA}" destId="{747445DD-7728-4B16-AB3C-156D3E6A1E87}" srcOrd="0" destOrd="0" presId="urn:microsoft.com/office/officeart/2008/layout/AlternatingHexagons"/>
    <dgm:cxn modelId="{AF1DB774-DFDB-407B-BA7F-D04C5759B5DC}" srcId="{C3DC767E-3F30-47EF-B7A2-2E693CAEDBDA}" destId="{1638AAC8-EE8A-4814-BC7E-DB75D70A5101}" srcOrd="2" destOrd="0" parTransId="{BD76E4C1-34F4-4768-BCA4-B4FE7B064EC4}" sibTransId="{3D57774A-A162-4334-86F8-C235B1F9BDD8}"/>
    <dgm:cxn modelId="{75225480-DDFA-4EB7-B3F4-DF7B3AE58D51}" srcId="{C3DC767E-3F30-47EF-B7A2-2E693CAEDBDA}" destId="{3297598E-D014-44E5-8C94-0ED8B5E2A371}" srcOrd="1" destOrd="0" parTransId="{6E0D8A26-7059-4C50-B1BE-1C60BE9D8FDF}" sibTransId="{D62C2894-9D8D-4B98-A13B-A16445829EAA}"/>
    <dgm:cxn modelId="{F38571ED-9DAD-41B4-A0F3-1F848DA15327}" type="presOf" srcId="{3D57774A-A162-4334-86F8-C235B1F9BDD8}" destId="{F0EFB573-D911-4566-B35E-14D5CBBBB0A8}" srcOrd="0" destOrd="0" presId="urn:microsoft.com/office/officeart/2008/layout/AlternatingHexagons"/>
    <dgm:cxn modelId="{C75627F2-05EC-4A7B-9EE2-86C85FC60A2C}" srcId="{C3DC767E-3F30-47EF-B7A2-2E693CAEDBDA}" destId="{D3A2CC81-93B1-4A32-8E16-4278E5A8CA36}" srcOrd="0" destOrd="0" parTransId="{CBE5CA3D-D127-4CEC-8609-0D2E256F4F7F}" sibTransId="{65568225-1620-4AF1-986A-5AC757878805}"/>
    <dgm:cxn modelId="{331B7362-4159-41B7-A40F-271F05ACC13E}" type="presParOf" srcId="{ECC99F2E-C688-47BF-AE57-421A19B77C17}" destId="{0313FAC6-D2E6-4CF0-97C4-F0A05253D0EC}" srcOrd="0" destOrd="0" presId="urn:microsoft.com/office/officeart/2008/layout/AlternatingHexagons"/>
    <dgm:cxn modelId="{520224F5-EE81-41A6-91F9-72A3A82380E2}" type="presParOf" srcId="{0313FAC6-D2E6-4CF0-97C4-F0A05253D0EC}" destId="{893E9EB7-9540-4EC5-BC44-8D32688E6337}" srcOrd="0" destOrd="0" presId="urn:microsoft.com/office/officeart/2008/layout/AlternatingHexagons"/>
    <dgm:cxn modelId="{C364651F-7C32-4334-B829-11E659A764DD}" type="presParOf" srcId="{0313FAC6-D2E6-4CF0-97C4-F0A05253D0EC}" destId="{831D4B51-ECAB-4D5E-B835-C675602287DA}" srcOrd="1" destOrd="0" presId="urn:microsoft.com/office/officeart/2008/layout/AlternatingHexagons"/>
    <dgm:cxn modelId="{592E830C-D446-429A-9DC4-999733B3CCDD}" type="presParOf" srcId="{0313FAC6-D2E6-4CF0-97C4-F0A05253D0EC}" destId="{AB734423-64DF-4B84-90FB-F92886FF7A4A}" srcOrd="2" destOrd="0" presId="urn:microsoft.com/office/officeart/2008/layout/AlternatingHexagons"/>
    <dgm:cxn modelId="{4959E9C8-D505-41B7-A700-3313D0614614}" type="presParOf" srcId="{0313FAC6-D2E6-4CF0-97C4-F0A05253D0EC}" destId="{E25811FD-4C35-4AC0-AF94-4D7D202BEFDF}" srcOrd="3" destOrd="0" presId="urn:microsoft.com/office/officeart/2008/layout/AlternatingHexagons"/>
    <dgm:cxn modelId="{6955A204-5AC9-43DD-B2F3-837065981D96}" type="presParOf" srcId="{0313FAC6-D2E6-4CF0-97C4-F0A05253D0EC}" destId="{13F216DB-847D-4AF7-BF3D-6745D91D2923}" srcOrd="4" destOrd="0" presId="urn:microsoft.com/office/officeart/2008/layout/AlternatingHexagons"/>
    <dgm:cxn modelId="{A082A0F2-3DE3-4D80-93AC-E513C38432B8}" type="presParOf" srcId="{ECC99F2E-C688-47BF-AE57-421A19B77C17}" destId="{61466C10-996B-4960-AA54-EE74D0485CCA}" srcOrd="1" destOrd="0" presId="urn:microsoft.com/office/officeart/2008/layout/AlternatingHexagons"/>
    <dgm:cxn modelId="{C0F48387-ECCB-4D1B-9776-F25431B6048A}" type="presParOf" srcId="{ECC99F2E-C688-47BF-AE57-421A19B77C17}" destId="{EFD8293C-E1AF-4861-8A8D-700881DDDF03}" srcOrd="2" destOrd="0" presId="urn:microsoft.com/office/officeart/2008/layout/AlternatingHexagons"/>
    <dgm:cxn modelId="{B802A447-4B7B-4577-97F6-6D1E906C832A}" type="presParOf" srcId="{EFD8293C-E1AF-4861-8A8D-700881DDDF03}" destId="{FFE55973-F1EA-4FDE-89DB-24216AC718F3}" srcOrd="0" destOrd="0" presId="urn:microsoft.com/office/officeart/2008/layout/AlternatingHexagons"/>
    <dgm:cxn modelId="{EC795CDC-BBB4-4184-8FAC-B2850153B471}" type="presParOf" srcId="{EFD8293C-E1AF-4861-8A8D-700881DDDF03}" destId="{44FFEB7E-AA2B-4236-A0B1-8500EEDEC114}" srcOrd="1" destOrd="0" presId="urn:microsoft.com/office/officeart/2008/layout/AlternatingHexagons"/>
    <dgm:cxn modelId="{794A69E9-117C-4046-8572-D6EC5684B72F}" type="presParOf" srcId="{EFD8293C-E1AF-4861-8A8D-700881DDDF03}" destId="{7046BBAD-0127-4250-BF78-9808CF09F944}" srcOrd="2" destOrd="0" presId="urn:microsoft.com/office/officeart/2008/layout/AlternatingHexagons"/>
    <dgm:cxn modelId="{9EEF3A3E-9BD6-43A8-B810-D7946DFB8D87}" type="presParOf" srcId="{EFD8293C-E1AF-4861-8A8D-700881DDDF03}" destId="{3FD37768-1E2F-4644-BB9B-A7FAB83075E6}" srcOrd="3" destOrd="0" presId="urn:microsoft.com/office/officeart/2008/layout/AlternatingHexagons"/>
    <dgm:cxn modelId="{EF185F2A-97EF-4477-8473-36B801A392F0}" type="presParOf" srcId="{EFD8293C-E1AF-4861-8A8D-700881DDDF03}" destId="{747445DD-7728-4B16-AB3C-156D3E6A1E87}" srcOrd="4" destOrd="0" presId="urn:microsoft.com/office/officeart/2008/layout/AlternatingHexagons"/>
    <dgm:cxn modelId="{C572E2A5-9EBA-4DC0-A8FD-3582281EC6AC}" type="presParOf" srcId="{ECC99F2E-C688-47BF-AE57-421A19B77C17}" destId="{0114720E-3D69-4948-8D59-9DA2ADBDE80E}" srcOrd="3" destOrd="0" presId="urn:microsoft.com/office/officeart/2008/layout/AlternatingHexagons"/>
    <dgm:cxn modelId="{B86A4F34-59F8-4379-8A02-7B5C4DA007AA}" type="presParOf" srcId="{ECC99F2E-C688-47BF-AE57-421A19B77C17}" destId="{61ABEA76-5D16-4CDD-91A0-91ED7B3A9000}" srcOrd="4" destOrd="0" presId="urn:microsoft.com/office/officeart/2008/layout/AlternatingHexagons"/>
    <dgm:cxn modelId="{A94C0C87-267C-4659-B980-B04955092046}" type="presParOf" srcId="{61ABEA76-5D16-4CDD-91A0-91ED7B3A9000}" destId="{2F2B0306-F3EB-413F-9D06-64C27FDAAAEB}" srcOrd="0" destOrd="0" presId="urn:microsoft.com/office/officeart/2008/layout/AlternatingHexagons"/>
    <dgm:cxn modelId="{9C2EA169-5740-4352-982D-1A89AFE2AED1}" type="presParOf" srcId="{61ABEA76-5D16-4CDD-91A0-91ED7B3A9000}" destId="{D4ACD0FB-7E19-47F6-8247-A42ECCBE5DBE}" srcOrd="1" destOrd="0" presId="urn:microsoft.com/office/officeart/2008/layout/AlternatingHexagons"/>
    <dgm:cxn modelId="{04615A01-E44D-4429-A482-2E7A5743503B}" type="presParOf" srcId="{61ABEA76-5D16-4CDD-91A0-91ED7B3A9000}" destId="{9AC43011-F4F6-4A36-95BF-D6202C92B57C}" srcOrd="2" destOrd="0" presId="urn:microsoft.com/office/officeart/2008/layout/AlternatingHexagons"/>
    <dgm:cxn modelId="{6AE93447-882F-4CA9-8C27-E590B2C836E2}" type="presParOf" srcId="{61ABEA76-5D16-4CDD-91A0-91ED7B3A9000}" destId="{59DBC532-6554-4E8F-B634-0FBCA939CFDF}" srcOrd="3" destOrd="0" presId="urn:microsoft.com/office/officeart/2008/layout/AlternatingHexagons"/>
    <dgm:cxn modelId="{6BA0A4F4-2A95-43CE-8453-2B16D6AD82E9}" type="presParOf" srcId="{61ABEA76-5D16-4CDD-91A0-91ED7B3A9000}" destId="{F0EFB573-D911-4566-B35E-14D5CBBBB0A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E9EB7-9540-4EC5-BC44-8D32688E6337}">
      <dsp:nvSpPr>
        <dsp:cNvPr id="0" name=""/>
        <dsp:cNvSpPr/>
      </dsp:nvSpPr>
      <dsp:spPr>
        <a:xfrm rot="5400000">
          <a:off x="2671115" y="-64566"/>
          <a:ext cx="1974483" cy="2107155"/>
        </a:xfrm>
        <a:prstGeom prst="hexagon">
          <a:avLst>
            <a:gd name="adj" fmla="val 25000"/>
            <a:gd name="vf" fmla="val 115470"/>
          </a:avLst>
        </a:prstGeom>
        <a:solidFill>
          <a:schemeClr val="accent5"/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มีสมาธิดีตลอดการประชุม</a:t>
          </a:r>
          <a:endParaRPr lang="en-US" sz="2800" b="1" kern="1200" dirty="0">
            <a:solidFill>
              <a:schemeClr val="tx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 rot="-5400000">
        <a:off x="2955971" y="330851"/>
        <a:ext cx="1404770" cy="1316322"/>
      </dsp:txXfrm>
    </dsp:sp>
    <dsp:sp modelId="{831D4B51-ECAB-4D5E-B835-C675602287DA}">
      <dsp:nvSpPr>
        <dsp:cNvPr id="0" name=""/>
        <dsp:cNvSpPr/>
      </dsp:nvSpPr>
      <dsp:spPr>
        <a:xfrm>
          <a:off x="4271805" y="485126"/>
          <a:ext cx="1917858" cy="1031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216DB-847D-4AF7-BF3D-6745D91D2923}">
      <dsp:nvSpPr>
        <dsp:cNvPr id="0" name=""/>
        <dsp:cNvSpPr/>
      </dsp:nvSpPr>
      <dsp:spPr>
        <a:xfrm rot="5400000">
          <a:off x="647245" y="31698"/>
          <a:ext cx="1991599" cy="196377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มีความรู้ดี </a:t>
          </a:r>
          <a:r>
            <a:rPr lang="en-US" sz="2400" b="1" kern="12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    </a:t>
          </a:r>
          <a:r>
            <a:rPr lang="th-TH" sz="2400" b="1" kern="12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ทำการบ้านก่อนเข้าประชุม</a:t>
          </a:r>
          <a:endParaRPr lang="en-US" sz="2400" b="1" kern="1200" dirty="0">
            <a:solidFill>
              <a:schemeClr val="tx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 rot="-5400000">
        <a:off x="986167" y="347402"/>
        <a:ext cx="1313755" cy="1332370"/>
      </dsp:txXfrm>
    </dsp:sp>
    <dsp:sp modelId="{FFE55973-F1EA-4FDE-89DB-24216AC718F3}">
      <dsp:nvSpPr>
        <dsp:cNvPr id="0" name=""/>
        <dsp:cNvSpPr/>
      </dsp:nvSpPr>
      <dsp:spPr>
        <a:xfrm rot="5400000">
          <a:off x="1722810" y="1542755"/>
          <a:ext cx="1916844" cy="185941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เป็นผู้ฟังที่ดี ฟังอย่างจับประเด็น</a:t>
          </a:r>
          <a:endParaRPr lang="en-US" sz="2400" b="1" kern="1200" dirty="0">
            <a:solidFill>
              <a:schemeClr val="tx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 rot="-5400000">
        <a:off x="2056784" y="1828729"/>
        <a:ext cx="1248896" cy="1287468"/>
      </dsp:txXfrm>
    </dsp:sp>
    <dsp:sp modelId="{44FFEB7E-AA2B-4236-A0B1-8500EEDEC114}">
      <dsp:nvSpPr>
        <dsp:cNvPr id="0" name=""/>
        <dsp:cNvSpPr/>
      </dsp:nvSpPr>
      <dsp:spPr>
        <a:xfrm>
          <a:off x="-249140" y="2594808"/>
          <a:ext cx="2864649" cy="1031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445DD-7728-4B16-AB3C-156D3E6A1E87}">
      <dsp:nvSpPr>
        <dsp:cNvPr id="0" name=""/>
        <dsp:cNvSpPr/>
      </dsp:nvSpPr>
      <dsp:spPr>
        <a:xfrm rot="5400000">
          <a:off x="2449752" y="3012095"/>
          <a:ext cx="1907650" cy="182887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 rot="-5400000">
        <a:off x="2787659" y="3284083"/>
        <a:ext cx="1231835" cy="1284896"/>
      </dsp:txXfrm>
    </dsp:sp>
    <dsp:sp modelId="{2F2B0306-F3EB-413F-9D06-64C27FDAAAEB}">
      <dsp:nvSpPr>
        <dsp:cNvPr id="0" name=""/>
        <dsp:cNvSpPr/>
      </dsp:nvSpPr>
      <dsp:spPr>
        <a:xfrm rot="5400000">
          <a:off x="2517276" y="2841916"/>
          <a:ext cx="1951833" cy="210646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ใช้ภาษาในการเรียบเรียง ได้ดีถ่ายทอดภาษาพูดเป็นภาษาเขียน</a:t>
          </a:r>
          <a:endParaRPr lang="en-US" sz="2400" b="1" kern="1200" dirty="0">
            <a:solidFill>
              <a:schemeClr val="tx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 rot="-5400000">
        <a:off x="2791037" y="3244540"/>
        <a:ext cx="1404312" cy="1301222"/>
      </dsp:txXfrm>
    </dsp:sp>
    <dsp:sp modelId="{D4ACD0FB-7E19-47F6-8247-A42ECCBE5DBE}">
      <dsp:nvSpPr>
        <dsp:cNvPr id="0" name=""/>
        <dsp:cNvSpPr/>
      </dsp:nvSpPr>
      <dsp:spPr>
        <a:xfrm>
          <a:off x="4271805" y="3865437"/>
          <a:ext cx="1917858" cy="1031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FB573-D911-4566-B35E-14D5CBBBB0A8}">
      <dsp:nvSpPr>
        <dsp:cNvPr id="0" name=""/>
        <dsp:cNvSpPr/>
      </dsp:nvSpPr>
      <dsp:spPr>
        <a:xfrm rot="5400000">
          <a:off x="471952" y="2851282"/>
          <a:ext cx="1974689" cy="1969023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300" b="1" kern="1200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มีทักษะการสรุปความ</a:t>
          </a:r>
          <a:endParaRPr lang="en-US" sz="3300" b="1" kern="1200" dirty="0">
            <a:solidFill>
              <a:schemeClr val="tx1"/>
            </a:solidFill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 rot="-5400000">
        <a:off x="802485" y="3177092"/>
        <a:ext cx="1313623" cy="1317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>
            <a:extLst>
              <a:ext uri="{FF2B5EF4-FFF2-40B4-BE49-F238E27FC236}">
                <a16:creationId xmlns:a16="http://schemas.microsoft.com/office/drawing/2014/main" id="{C759AF67-B9AE-49FC-AE41-51B6825AAE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>
            <a:extLst>
              <a:ext uri="{FF2B5EF4-FFF2-40B4-BE49-F238E27FC236}">
                <a16:creationId xmlns:a16="http://schemas.microsoft.com/office/drawing/2014/main" id="{C6B771BA-8F13-4499-B592-A82CCB5D9B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eaLnBrk="1" hangingPunct="1">
              <a:defRPr sz="1300"/>
            </a:lvl1pPr>
          </a:lstStyle>
          <a:p>
            <a:pPr>
              <a:defRPr/>
            </a:pPr>
            <a:fld id="{DD5D8461-6413-4D13-9277-24A04A65FFDD}" type="datetimeFigureOut">
              <a:rPr lang="th-TH"/>
              <a:pPr>
                <a:defRPr/>
              </a:pPr>
              <a:t>26/08/65</a:t>
            </a:fld>
            <a:endParaRPr lang="th-TH"/>
          </a:p>
        </p:txBody>
      </p:sp>
      <p:sp>
        <p:nvSpPr>
          <p:cNvPr id="4" name="ตัวยึดท้ายกระดาษ 3">
            <a:extLst>
              <a:ext uri="{FF2B5EF4-FFF2-40B4-BE49-F238E27FC236}">
                <a16:creationId xmlns:a16="http://schemas.microsoft.com/office/drawing/2014/main" id="{4AA67BC7-117A-4A93-A227-666B35F60B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>
            <a:extLst>
              <a:ext uri="{FF2B5EF4-FFF2-40B4-BE49-F238E27FC236}">
                <a16:creationId xmlns:a16="http://schemas.microsoft.com/office/drawing/2014/main" id="{11244302-5D86-4FCE-A328-7FDA11CC1A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564C26F4-CC31-4C0F-AD6A-8746FA479C25}" type="slidenum">
              <a:rPr lang="th-TH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365662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1DDE5-55BB-1B4A-A8C9-6B3BE3F1B43F}" type="datetimeFigureOut">
              <a:rPr lang="th-TH" smtClean="0"/>
              <a:t>26/08/65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C996D-6A10-B448-A8E3-61901BFFE1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125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C996D-6A10-B448-A8E3-61901BFFE14D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632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799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88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5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9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1601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245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339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26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04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2226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363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8360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 spd="med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6421C502-0703-B248-8B8D-F53C660A949A}"/>
              </a:ext>
            </a:extLst>
          </p:cNvPr>
          <p:cNvSpPr/>
          <p:nvPr/>
        </p:nvSpPr>
        <p:spPr>
          <a:xfrm>
            <a:off x="2471351" y="2270518"/>
            <a:ext cx="4273379" cy="2316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KM</a:t>
            </a:r>
            <a:endParaRPr lang="th-TH" sz="30000" b="1" dirty="0">
              <a:solidFill>
                <a:schemeClr val="accent1">
                  <a:lumMod val="40000"/>
                  <a:lumOff val="6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ชื่อเรื่อง 1">
            <a:extLst>
              <a:ext uri="{FF2B5EF4-FFF2-40B4-BE49-F238E27FC236}">
                <a16:creationId xmlns:a16="http://schemas.microsoft.com/office/drawing/2014/main" id="{A08B67CE-56B7-4C46-940E-66B94C6C538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6040" y="657316"/>
            <a:ext cx="9144000" cy="6332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500" kern="1200" cap="all" spc="6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กิจกรรมแลกเปลี่ยนเรียนรู้ </a:t>
            </a:r>
            <a:b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หัวข้อ</a:t>
            </a:r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6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"เทคนิคการจัดประชุมด้วยระบบอิเล็กทรอนิกส์ (</a:t>
            </a:r>
            <a:r>
              <a:rPr lang="en-US" sz="6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e-meeting)"</a:t>
            </a:r>
            <a:br>
              <a:rPr lang="th-TH" sz="6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b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>
                <a:solidFill>
                  <a:srgbClr val="0066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วันพฤหัสบดีที่ 1 กันยายน ๒๕๖5</a:t>
            </a:r>
            <a:b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32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เวลา 09.๐๐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sz="3200" b="1" dirty="0">
                <a:solidFill>
                  <a:schemeClr val="accent1">
                    <a:lumMod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๑2.๐๐ น.</a:t>
            </a:r>
            <a:b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b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8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โครงการแลกเปลี่ยนเรียนรู้ กลุ่มคุณอำนวย</a:t>
            </a:r>
            <a:br>
              <a:rPr lang="th-TH" sz="28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28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ประจำปีงบประมาณ พ.ศ. ๒๕๖๕</a:t>
            </a:r>
            <a:br>
              <a:rPr lang="th-TH" sz="28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br>
              <a:rPr lang="th-TH" sz="28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endParaRPr lang="th-TH" sz="2800" b="1" dirty="0"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0847" y="145947"/>
            <a:ext cx="7633742" cy="1102399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sz="8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การจัดวาระการประชุม</a:t>
            </a:r>
            <a:endParaRPr lang="en-US" sz="80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102" y="1119310"/>
            <a:ext cx="6936298" cy="28139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4702"/>
          <a:stretch/>
        </p:blipFill>
        <p:spPr>
          <a:xfrm>
            <a:off x="1236102" y="3942028"/>
            <a:ext cx="6822750" cy="291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85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0847" y="145947"/>
            <a:ext cx="7633742" cy="76277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45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ตัวอย่างแบบระเบียบวาระการประชุม</a:t>
            </a:r>
            <a:endParaRPr lang="en-US" sz="45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843083"/>
            <a:ext cx="5832648" cy="58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57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0847" y="145947"/>
            <a:ext cx="7633742" cy="76277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45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ตัวอย่างแบบเสนอขอบรรจุวาระการประชุม</a:t>
            </a:r>
            <a:endParaRPr lang="en-US" sz="4500" b="1" dirty="0">
              <a:solidFill>
                <a:schemeClr val="tx2">
                  <a:lumMod val="50000"/>
                  <a:lumOff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" t="10174" r="3800" b="5219"/>
          <a:stretch/>
        </p:blipFill>
        <p:spPr bwMode="auto">
          <a:xfrm>
            <a:off x="2195736" y="1066002"/>
            <a:ext cx="5251738" cy="57919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2438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4 ความเชื่อเรื่องสายตาเอียงที่เถียงกันไม่จบ - โพสต์ทูเดย์ สุขภาพ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0"/>
          <a:stretch/>
        </p:blipFill>
        <p:spPr bwMode="auto">
          <a:xfrm>
            <a:off x="251520" y="116632"/>
            <a:ext cx="5261333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487641" y="3359314"/>
            <a:ext cx="3671198" cy="8617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5000" b="1" dirty="0">
                <a:ea typeface="Georgia" panose="02040502050405020303" pitchFamily="18" charset="0"/>
                <a:cs typeface="TH SarabunIT๙" panose="020B0500040200020003" pitchFamily="34" charset="-34"/>
              </a:rPr>
              <a:t>1. จดอย่างละเอียด </a:t>
            </a:r>
            <a:endParaRPr lang="en-US" sz="5000" b="1" dirty="0"/>
          </a:p>
        </p:txBody>
      </p:sp>
      <p:sp>
        <p:nvSpPr>
          <p:cNvPr id="5" name="Rectangle 4"/>
          <p:cNvSpPr/>
          <p:nvPr/>
        </p:nvSpPr>
        <p:spPr>
          <a:xfrm>
            <a:off x="971600" y="4293096"/>
            <a:ext cx="3671198" cy="8617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5000" b="1" dirty="0">
                <a:ea typeface="Georgia" panose="02040502050405020303" pitchFamily="18" charset="0"/>
                <a:cs typeface="TH SarabunIT๙" panose="020B0500040200020003" pitchFamily="34" charset="-34"/>
              </a:rPr>
              <a:t>2. จดอย่างย่อ </a:t>
            </a:r>
            <a:endParaRPr lang="en-US" sz="5000" b="1" dirty="0"/>
          </a:p>
        </p:txBody>
      </p:sp>
      <p:sp>
        <p:nvSpPr>
          <p:cNvPr id="6" name="Rectangle 5"/>
          <p:cNvSpPr/>
          <p:nvPr/>
        </p:nvSpPr>
        <p:spPr>
          <a:xfrm>
            <a:off x="1476929" y="5226878"/>
            <a:ext cx="3679974" cy="8617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5000" b="1" dirty="0">
                <a:ea typeface="Georgia" panose="02040502050405020303" pitchFamily="18" charset="0"/>
                <a:cs typeface="TH SarabunIT๙" panose="020B0500040200020003" pitchFamily="34" charset="-34"/>
              </a:rPr>
              <a:t>3. จดอย่างสรุป</a:t>
            </a:r>
            <a:endParaRPr lang="en-US" sz="5000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6154966" y="1412776"/>
            <a:ext cx="2639067" cy="4492724"/>
          </a:xfrm>
        </p:spPr>
        <p:txBody>
          <a:bodyPr>
            <a:normAutofit/>
          </a:bodyPr>
          <a:lstStyle/>
          <a:p>
            <a:pPr marL="0" lvl="2" algn="ctr">
              <a:spcBef>
                <a:spcPts val="1200"/>
              </a:spcBef>
            </a:pPr>
            <a:r>
              <a:rPr lang="th-TH" sz="6000" b="1" kern="100" dirty="0">
                <a:solidFill>
                  <a:srgbClr val="FFFF00"/>
                </a:solidFill>
                <a:latin typeface="Georgia" panose="02040502050405020303" pitchFamily="18" charset="0"/>
                <a:ea typeface="Georgia" panose="02040502050405020303" pitchFamily="18" charset="0"/>
                <a:cs typeface="TH SarabunIT๙" panose="020B0500040200020003" pitchFamily="34" charset="-34"/>
              </a:rPr>
              <a:t>วิธีการจดรายงาน การประชุม</a:t>
            </a:r>
            <a:endParaRPr lang="en-US" sz="6000" kern="100" dirty="0">
              <a:solidFill>
                <a:srgbClr val="FFFF00"/>
              </a:solidFill>
              <a:latin typeface="Georgia" panose="02040502050405020303" pitchFamily="18" charset="0"/>
              <a:ea typeface="Georgia" panose="02040502050405020303" pitchFamily="18" charset="0"/>
            </a:endParaRPr>
          </a:p>
          <a:p>
            <a:pPr algn="ctr"/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06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stou.ac.th/study/sumrit/11-58/1.2-11-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044" y="2132856"/>
            <a:ext cx="4877452" cy="4697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58688217"/>
              </p:ext>
            </p:extLst>
          </p:nvPr>
        </p:nvGraphicFramePr>
        <p:xfrm>
          <a:off x="179512" y="1484784"/>
          <a:ext cx="6192688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404664"/>
            <a:ext cx="7809706" cy="74235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คุณสมบัติของผู้จดและจัดทำรายงานการประชุมที่ดี </a:t>
            </a:r>
            <a:br>
              <a:rPr lang="en-US" sz="4000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endParaRPr lang="en-US" sz="40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6356382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521674" cy="8863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5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เทคนิคการเขียนรายงานการประชุม </a:t>
            </a:r>
            <a:endParaRPr lang="en-US" sz="5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1475656" y="1772816"/>
            <a:ext cx="6336704" cy="1152128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1. </a:t>
            </a:r>
            <a:r>
              <a:rPr lang="th-TH" sz="4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การจัดระเบียบความคิดก่อนลงมือเขียน</a:t>
            </a:r>
            <a:endParaRPr lang="en-US" sz="40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4" name="Round Single Corner Rectangle 13"/>
          <p:cNvSpPr/>
          <p:nvPr/>
        </p:nvSpPr>
        <p:spPr>
          <a:xfrm>
            <a:off x="3347864" y="2974200"/>
            <a:ext cx="2043902" cy="1080120"/>
          </a:xfrm>
          <a:prstGeom prst="round1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5w1H</a:t>
            </a:r>
          </a:p>
        </p:txBody>
      </p:sp>
      <p:sp>
        <p:nvSpPr>
          <p:cNvPr id="15" name="Cloud 14"/>
          <p:cNvSpPr/>
          <p:nvPr/>
        </p:nvSpPr>
        <p:spPr>
          <a:xfrm>
            <a:off x="748195" y="3111662"/>
            <a:ext cx="1879590" cy="1584176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ใคร (</a:t>
            </a:r>
            <a:r>
              <a:rPr lang="en-US" sz="3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Who</a:t>
            </a:r>
            <a:r>
              <a:rPr lang="th-TH" sz="3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endParaRPr lang="en-US" sz="35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965146" y="4816235"/>
            <a:ext cx="2022678" cy="165938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ทำอะไร</a:t>
            </a:r>
          </a:p>
          <a:p>
            <a:pPr algn="ctr"/>
            <a:r>
              <a:rPr lang="th-TH" sz="3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</a:t>
            </a:r>
            <a:r>
              <a:rPr lang="en-US" sz="3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What</a:t>
            </a:r>
            <a:r>
              <a:rPr lang="th-TH" sz="3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endParaRPr lang="en-US" sz="35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3066820" y="5088400"/>
            <a:ext cx="2022678" cy="1534296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ที่ไหน</a:t>
            </a:r>
          </a:p>
          <a:p>
            <a:pPr algn="ctr"/>
            <a:r>
              <a:rPr lang="th-TH" sz="3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</a:t>
            </a:r>
            <a:r>
              <a:rPr lang="en-US" sz="3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Where</a:t>
            </a:r>
            <a:r>
              <a:rPr lang="th-TH" sz="3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endParaRPr lang="en-US" sz="35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5266184" y="4557942"/>
            <a:ext cx="1879590" cy="158417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เมื่อไหร่</a:t>
            </a:r>
          </a:p>
          <a:p>
            <a:pPr algn="ctr"/>
            <a:r>
              <a:rPr lang="th-TH" sz="3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</a:t>
            </a:r>
            <a:r>
              <a:rPr lang="en-US" sz="3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When</a:t>
            </a:r>
            <a:r>
              <a:rPr lang="th-TH" sz="3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endParaRPr lang="en-US" sz="35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 flipH="1">
            <a:off x="2668381" y="3429000"/>
            <a:ext cx="628322" cy="3245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3060421" y="4174717"/>
            <a:ext cx="471197" cy="7664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H="1">
            <a:off x="4056471" y="4219137"/>
            <a:ext cx="18434" cy="7396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5508104" y="3501008"/>
            <a:ext cx="773222" cy="1716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Picture 2" descr="เทคนิคการเขียน Resume และ Curriculum Vitae ที่จะทำให้คุณชนะใจกรรมการ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858" y="4816235"/>
            <a:ext cx="1341307" cy="1301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3F048E-D9D6-4152-EC94-88C779D18EB9}"/>
              </a:ext>
            </a:extLst>
          </p:cNvPr>
          <p:cNvCxnSpPr>
            <a:cxnSpLocks/>
          </p:cNvCxnSpPr>
          <p:nvPr/>
        </p:nvCxnSpPr>
        <p:spPr>
          <a:xfrm>
            <a:off x="4950474" y="4174717"/>
            <a:ext cx="557630" cy="5211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loud 9">
            <a:extLst>
              <a:ext uri="{FF2B5EF4-FFF2-40B4-BE49-F238E27FC236}">
                <a16:creationId xmlns:a16="http://schemas.microsoft.com/office/drawing/2014/main" id="{E9F23C5F-B356-8D5B-0B72-C1BA2E28497E}"/>
              </a:ext>
            </a:extLst>
          </p:cNvPr>
          <p:cNvSpPr/>
          <p:nvPr/>
        </p:nvSpPr>
        <p:spPr>
          <a:xfrm>
            <a:off x="6332487" y="2949355"/>
            <a:ext cx="1879590" cy="1584176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อย่างไร</a:t>
            </a:r>
          </a:p>
          <a:p>
            <a:pPr algn="ctr"/>
            <a:r>
              <a:rPr lang="th-TH" sz="3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</a:t>
            </a:r>
            <a:r>
              <a:rPr lang="en-US" sz="3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How</a:t>
            </a:r>
            <a:r>
              <a:rPr lang="th-TH" sz="3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endParaRPr lang="en-US" sz="35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1984215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521674" cy="8863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5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เทคนิคการเขียนรายงานการประชุม </a:t>
            </a:r>
            <a:endParaRPr lang="en-US" sz="5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1531243" y="1536330"/>
            <a:ext cx="6336704" cy="1152128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2. </a:t>
            </a:r>
            <a:r>
              <a:rPr lang="th-TH" sz="5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การวางเค้าโครง</a:t>
            </a:r>
            <a:endParaRPr lang="en-US" sz="50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Right Arrow Callout 2"/>
          <p:cNvSpPr/>
          <p:nvPr/>
        </p:nvSpPr>
        <p:spPr>
          <a:xfrm>
            <a:off x="921455" y="2996466"/>
            <a:ext cx="2647875" cy="2736304"/>
          </a:xfrm>
          <a:prstGeom prst="rightArrow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ส่วนที่ 1</a:t>
            </a:r>
          </a:p>
          <a:p>
            <a:pPr algn="ctr"/>
            <a:r>
              <a:rPr lang="th-TH" b="1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ความเป็นมาหรือสาเหตุที่ต้องพิจารณาเรื่องนั้น ๆ</a:t>
            </a:r>
            <a:endParaRPr lang="en-US" b="1" dirty="0">
              <a:solidFill>
                <a:srgbClr val="FFFF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9" name="Right Arrow Callout 18"/>
          <p:cNvSpPr/>
          <p:nvPr/>
        </p:nvSpPr>
        <p:spPr>
          <a:xfrm>
            <a:off x="3611865" y="2996466"/>
            <a:ext cx="2647875" cy="2736304"/>
          </a:xfrm>
          <a:prstGeom prst="rightArrow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ส่วนที่ </a:t>
            </a:r>
            <a:r>
              <a:rPr lang="en-US" b="1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</a:t>
            </a:r>
          </a:p>
          <a:p>
            <a:pPr algn="ctr"/>
            <a:r>
              <a:rPr lang="th-TH" b="1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ความคิดเห็น</a:t>
            </a:r>
          </a:p>
          <a:p>
            <a:pPr algn="ctr"/>
            <a:r>
              <a:rPr lang="th-TH" b="1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ข้ออภิปรายต่างๆ ของที่ประชุม</a:t>
            </a:r>
          </a:p>
          <a:p>
            <a:pPr algn="ctr"/>
            <a:endParaRPr lang="en-US" b="1" dirty="0">
              <a:solidFill>
                <a:srgbClr val="FFFF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0" name="Right Arrow Callout 19"/>
          <p:cNvSpPr/>
          <p:nvPr/>
        </p:nvSpPr>
        <p:spPr>
          <a:xfrm>
            <a:off x="6259740" y="2968932"/>
            <a:ext cx="2647875" cy="2736304"/>
          </a:xfrm>
          <a:prstGeom prst="rightArrow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ส่วนที่ 3</a:t>
            </a:r>
          </a:p>
          <a:p>
            <a:pPr algn="ctr"/>
            <a:r>
              <a:rPr lang="th-TH" b="1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มติที่ประชุม </a:t>
            </a:r>
          </a:p>
          <a:p>
            <a:pPr algn="ctr"/>
            <a:r>
              <a:rPr lang="th-TH" b="1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ต้องระบุให้ชัดเจน</a:t>
            </a:r>
            <a:endParaRPr lang="en-US" b="1" dirty="0">
              <a:solidFill>
                <a:srgbClr val="FFFF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1266" name="Picture 2" descr="เทคนิคการเขียน Resume และ Curriculum Vitae ที่จะทำให้คุณชนะใจกรรมการ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371" y="1302170"/>
            <a:ext cx="1617152" cy="156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03717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0847" y="145947"/>
            <a:ext cx="7633742" cy="76277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h-TH" sz="45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ตัวอย่างรายงานการประชุม</a:t>
            </a:r>
            <a:endParaRPr lang="en-US" sz="4500" b="1" dirty="0">
              <a:solidFill>
                <a:schemeClr val="tx2">
                  <a:lumMod val="50000"/>
                  <a:lumOff val="5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899" y="908720"/>
            <a:ext cx="5221397" cy="596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45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59761A8-D413-7742-A5F5-5FC7A806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046" y="371678"/>
            <a:ext cx="7633742" cy="886375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th-TH" sz="6000" b="1" dirty="0">
                <a:solidFill>
                  <a:srgbClr val="006600"/>
                </a:solidFill>
                <a:latin typeface="Bradley Hand ITC" panose="03070402050302030203" pitchFamily="66" charset="0"/>
                <a:cs typeface="EucrosiaUPC" panose="02020603050405020304" pitchFamily="18" charset="-34"/>
              </a:rPr>
              <a:t>การจัดประชุมที่มีประสิทธิภาพ</a:t>
            </a:r>
            <a:endParaRPr lang="th-TH" sz="6000" dirty="0">
              <a:solidFill>
                <a:srgbClr val="006600"/>
              </a:solidFill>
              <a:latin typeface="Bradley Hand ITC" panose="03070402050302030203" pitchFamily="66" charset="0"/>
              <a:cs typeface="EucrosiaUPC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50" y="3917637"/>
            <a:ext cx="8154538" cy="2553056"/>
          </a:xfrm>
          <a:prstGeom prst="rect">
            <a:avLst/>
          </a:prstGeom>
        </p:spPr>
      </p:pic>
      <p:pic>
        <p:nvPicPr>
          <p:cNvPr id="5122" name="Picture 2" descr="หัวข้อสำคัญในการประชุมธุรกิจที่ต้องใส่ใจ | The Emerge Conference การประชุมวิชาการ  ช่วยชีวิตให้ดีขึ้น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642" y="1251784"/>
            <a:ext cx="6124550" cy="30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387538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39752" y="980728"/>
            <a:ext cx="6140303" cy="4064627"/>
          </a:xfrm>
        </p:spPr>
        <p:txBody>
          <a:bodyPr/>
          <a:lstStyle/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ตัวอย่างแบบฟอร์มต่าง ๆ อยู่ในเอกสารประกอบการบรรยาย</a:t>
            </a:r>
            <a:b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 descr="Text box sidebar">
            <a:extLst>
              <a:ext uri="{FF2B5EF4-FFF2-40B4-BE49-F238E27FC236}">
                <a16:creationId xmlns:a16="http://schemas.microsoft.com/office/drawing/2014/main" id="{59F299ED-CEEF-E74D-807C-B77AB18773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6451" y="2132856"/>
            <a:ext cx="7670269" cy="32928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thaiDist"/>
            <a:r>
              <a:rPr lang="th-TH" sz="5000" b="1" dirty="0">
                <a:solidFill>
                  <a:srgbClr val="0066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</a:t>
            </a:r>
            <a:r>
              <a:rPr lang="en-US" sz="5000" b="1" dirty="0">
                <a:solidFill>
                  <a:srgbClr val="0066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5000" b="1" dirty="0">
                <a:solidFill>
                  <a:srgbClr val="0066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การประชุม หมายถึง การที่บุคคล </a:t>
            </a:r>
            <a:br>
              <a:rPr lang="th-TH" sz="5000" b="1" dirty="0">
                <a:solidFill>
                  <a:srgbClr val="0066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5000" b="1" dirty="0">
                <a:solidFill>
                  <a:srgbClr val="0066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ตั้งแต่ 2 คน ขึ้นไป มาร่วมปรึกษาหารือ</a:t>
            </a:r>
            <a:br>
              <a:rPr lang="th-TH" sz="5000" b="1" dirty="0">
                <a:solidFill>
                  <a:srgbClr val="0066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5000" b="1" dirty="0">
                <a:solidFill>
                  <a:srgbClr val="0066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เพื่อร่วมกันคิดอย่าง มีวัตถุประสงค์ </a:t>
            </a:r>
            <a:br>
              <a:rPr lang="th-TH" sz="5000" b="1" dirty="0">
                <a:solidFill>
                  <a:srgbClr val="0066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5000" b="1" dirty="0">
                <a:solidFill>
                  <a:srgbClr val="0066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มีระเบียบวิธี และ เวลาที่กำหนดให้ </a:t>
            </a:r>
            <a:r>
              <a:rPr lang="th-TH" sz="5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br>
              <a:rPr lang="en-US" sz="5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5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.......</a:t>
            </a:r>
            <a:br>
              <a:rPr lang="th-TH" sz="5000" b="1" dirty="0">
                <a:solidFill>
                  <a:srgbClr val="0066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br>
              <a:rPr lang="en-US" sz="5000" b="1" dirty="0">
                <a:solidFill>
                  <a:srgbClr val="0066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br>
              <a:rPr lang="en-US" sz="5000" b="1" dirty="0">
                <a:solidFill>
                  <a:srgbClr val="0066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sz="5000" b="1" kern="100" dirty="0">
                <a:solidFill>
                  <a:srgbClr val="006600"/>
                </a:solidFill>
                <a:effectLst/>
                <a:latin typeface="TH SarabunIT๙" panose="020B0500040200020003" pitchFamily="34" charset="-34"/>
                <a:ea typeface="Georgia" panose="02040502050405020303" pitchFamily="18" charset="0"/>
                <a:cs typeface="TH SarabunIT๙" panose="020B0500040200020003" pitchFamily="34" charset="-34"/>
              </a:rPr>
              <a:t> </a:t>
            </a:r>
          </a:p>
          <a:p>
            <a:pPr algn="thaiDist">
              <a:lnSpc>
                <a:spcPct val="125000"/>
              </a:lnSpc>
              <a:spcAft>
                <a:spcPts val="1000"/>
              </a:spcAft>
            </a:pPr>
            <a:r>
              <a:rPr lang="en-US" sz="5000" b="1" kern="100" dirty="0">
                <a:solidFill>
                  <a:srgbClr val="006600"/>
                </a:solidFill>
                <a:effectLst/>
                <a:latin typeface="TH SarabunIT๙" panose="020B0500040200020003" pitchFamily="34" charset="-34"/>
                <a:ea typeface="Georgia" panose="02040502050405020303" pitchFamily="18" charset="0"/>
                <a:cs typeface="TH SarabunIT๙" panose="020B0500040200020003" pitchFamily="34" charset="-34"/>
              </a:rPr>
              <a:t> </a:t>
            </a:r>
          </a:p>
          <a:p>
            <a:pPr algn="thaiDist">
              <a:lnSpc>
                <a:spcPct val="107000"/>
              </a:lnSpc>
              <a:spcBef>
                <a:spcPts val="600"/>
              </a:spcBef>
            </a:pPr>
            <a:r>
              <a:rPr lang="en-US" sz="5000" b="1" i="1" kern="100" dirty="0">
                <a:solidFill>
                  <a:srgbClr val="006600"/>
                </a:solidFill>
                <a:effectLst/>
                <a:latin typeface="TH SarabunIT๙" panose="020B0500040200020003" pitchFamily="34" charset="-34"/>
                <a:ea typeface="Georgia" panose="02040502050405020303" pitchFamily="18" charset="0"/>
                <a:cs typeface="TH SarabunIT๙" panose="020B0500040200020003" pitchFamily="34" charset="-34"/>
              </a:rPr>
              <a:t> </a:t>
            </a:r>
          </a:p>
        </p:txBody>
      </p:sp>
      <p:sp>
        <p:nvSpPr>
          <p:cNvPr id="8" name="Text Box 1" descr="Text box sidebar">
            <a:extLst>
              <a:ext uri="{FF2B5EF4-FFF2-40B4-BE49-F238E27FC236}">
                <a16:creationId xmlns:a16="http://schemas.microsoft.com/office/drawing/2014/main" id="{7AB23B5A-CB3D-104A-BA58-96D6898514C3}"/>
              </a:ext>
            </a:extLst>
          </p:cNvPr>
          <p:cNvSpPr txBox="1">
            <a:spLocks/>
          </p:cNvSpPr>
          <p:nvPr/>
        </p:nvSpPr>
        <p:spPr bwMode="auto">
          <a:xfrm>
            <a:off x="846451" y="332656"/>
            <a:ext cx="4473819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  <a:spcAft>
                <a:spcPts val="1000"/>
              </a:spcAft>
            </a:pPr>
            <a:r>
              <a:rPr lang="th-TH" sz="8000" b="1" kern="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ea typeface="Georgia" panose="02040502050405020303" pitchFamily="18" charset="0"/>
                <a:cs typeface="TH SarabunPSK" panose="020B0500040200020003" pitchFamily="34" charset="-34"/>
              </a:rPr>
              <a:t>การจัดประชุม</a:t>
            </a:r>
            <a:endParaRPr lang="en-US" sz="8000" b="1" kern="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ea typeface="Georgia" panose="02040502050405020303" pitchFamily="18" charset="0"/>
              <a:cs typeface="TH SarabunPSK" panose="020B0500040200020003" pitchFamily="34" charset="-34"/>
            </a:endParaRPr>
          </a:p>
        </p:txBody>
      </p:sp>
      <p:pic>
        <p:nvPicPr>
          <p:cNvPr id="1026" name="Picture 2" descr="โรงพยาบาลสมเด็จพระยุพราชด่านซ้าย - วาระการประชุม ประจำเดือน กันยายน 25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26390"/>
            <a:ext cx="2620516" cy="1955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3452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ช่วงแลกเปลี่ยนเรียนรู้</a:t>
            </a:r>
            <a:b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และตอบข้อซักถาม</a:t>
            </a:r>
            <a:b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en-US" sz="15000" b="1" dirty="0">
                <a:solidFill>
                  <a:schemeClr val="accent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KM</a:t>
            </a:r>
          </a:p>
        </p:txBody>
      </p:sp>
    </p:spTree>
    <p:extLst>
      <p:ext uri="{BB962C8B-B14F-4D97-AF65-F5344CB8AC3E}">
        <p14:creationId xmlns:p14="http://schemas.microsoft.com/office/powerpoint/2010/main" val="436374540"/>
      </p:ext>
    </p:extLst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1469347" y="1307196"/>
            <a:ext cx="2881074" cy="169729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เพื่อแจ้งให้ทราบ</a:t>
            </a:r>
            <a:endParaRPr lang="en-US" sz="45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0" y="3027986"/>
            <a:ext cx="2962416" cy="167718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เพื่อขอความเห็น</a:t>
            </a:r>
            <a:endParaRPr lang="en-US" sz="45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4644008" y="1374753"/>
            <a:ext cx="2711675" cy="147036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เพื่อหาข้อตกลง</a:t>
            </a:r>
            <a:endParaRPr lang="en-US" sz="45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6772635" y="2636912"/>
            <a:ext cx="2193447" cy="1473749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5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เพื่อหาข้อยุติ</a:t>
            </a:r>
            <a:endParaRPr lang="en-US" sz="45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176869" y="74514"/>
            <a:ext cx="4919584" cy="111616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000" b="1" dirty="0">
                <a:solidFill>
                  <a:srgbClr val="95441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ประเภทการประชุม</a:t>
            </a:r>
            <a:endParaRPr lang="en-US" sz="5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องค์ประกอบการตกแต่งการสนทนาในห้องประชุม, เคาน์เตอร์, คอมพิวเตอร์, ประชุมภาพ  PNG และ PSD สำหรับดาวน์โหลดฟรี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1" b="12205"/>
          <a:stretch/>
        </p:blipFill>
        <p:spPr bwMode="auto">
          <a:xfrm>
            <a:off x="2106758" y="2891355"/>
            <a:ext cx="5469014" cy="39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41849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98108A5-348D-E940-9C73-53537350E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476672"/>
            <a:ext cx="6913688" cy="910159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6000" b="1" kern="100" cap="all" dirty="0">
                <a:solidFill>
                  <a:srgbClr val="95441D"/>
                </a:solidFill>
                <a:effectLst/>
                <a:latin typeface="Arial" panose="020B0604020202020204" pitchFamily="34" charset="0"/>
                <a:ea typeface="MS Gothic" panose="020B0609070205080204" pitchFamily="49" charset="-128"/>
                <a:cs typeface="TH SarabunPSK" panose="020B0500040200020003" pitchFamily="34" charset="-34"/>
              </a:rPr>
              <a:t>ควรจัดการประชุมเมื่อใด</a:t>
            </a:r>
            <a:endParaRPr lang="en-US" sz="6000" b="1" kern="100" cap="all" dirty="0">
              <a:solidFill>
                <a:srgbClr val="AF4E12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  <a:cs typeface="Angsana New" panose="02020603050405020304" pitchFamily="18" charset="-34"/>
            </a:endParaRPr>
          </a:p>
        </p:txBody>
      </p:sp>
      <p:sp>
        <p:nvSpPr>
          <p:cNvPr id="5" name="สี่เหลี่ยมผืนผ้า: มุมมน 4">
            <a:extLst>
              <a:ext uri="{FF2B5EF4-FFF2-40B4-BE49-F238E27FC236}">
                <a16:creationId xmlns:a16="http://schemas.microsoft.com/office/drawing/2014/main" id="{9A64C05E-0744-A04C-814F-65646EE347CA}"/>
              </a:ext>
            </a:extLst>
          </p:cNvPr>
          <p:cNvSpPr/>
          <p:nvPr/>
        </p:nvSpPr>
        <p:spPr>
          <a:xfrm>
            <a:off x="778656" y="1552988"/>
            <a:ext cx="3863870" cy="72388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เมื่อเกิดปัญหา</a:t>
            </a:r>
          </a:p>
        </p:txBody>
      </p:sp>
      <p:sp>
        <p:nvSpPr>
          <p:cNvPr id="7" name="สี่เหลี่ยมผืนผ้า: มุมมน 6">
            <a:extLst>
              <a:ext uri="{FF2B5EF4-FFF2-40B4-BE49-F238E27FC236}">
                <a16:creationId xmlns:a16="http://schemas.microsoft.com/office/drawing/2014/main" id="{8ABBCBF8-6226-FD4B-AE0C-4E9069600B87}"/>
              </a:ext>
            </a:extLst>
          </p:cNvPr>
          <p:cNvSpPr/>
          <p:nvPr/>
        </p:nvSpPr>
        <p:spPr>
          <a:xfrm>
            <a:off x="1373723" y="2245525"/>
            <a:ext cx="4173498" cy="73666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ต้องการความร่วมมือ</a:t>
            </a:r>
          </a:p>
        </p:txBody>
      </p:sp>
      <p:sp>
        <p:nvSpPr>
          <p:cNvPr id="9" name="สี่เหลี่ยมผืนผ้า: มุมมน 8">
            <a:extLst>
              <a:ext uri="{FF2B5EF4-FFF2-40B4-BE49-F238E27FC236}">
                <a16:creationId xmlns:a16="http://schemas.microsoft.com/office/drawing/2014/main" id="{6E0882ED-CC37-0B41-8037-4EA690096604}"/>
              </a:ext>
            </a:extLst>
          </p:cNvPr>
          <p:cNvSpPr/>
          <p:nvPr/>
        </p:nvSpPr>
        <p:spPr>
          <a:xfrm>
            <a:off x="1979712" y="3002352"/>
            <a:ext cx="4461531" cy="6208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ชี้แจงกฎระเบียบ ข้อบังคับ</a:t>
            </a: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11702E67-F171-DB46-A1B5-F4A68B5E6C51}"/>
              </a:ext>
            </a:extLst>
          </p:cNvPr>
          <p:cNvSpPr/>
          <p:nvPr/>
        </p:nvSpPr>
        <p:spPr>
          <a:xfrm>
            <a:off x="2663887" y="3608553"/>
            <a:ext cx="4496824" cy="70039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ต้องการประเมินผลภารกิจ</a:t>
            </a:r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6D3666B7-64A5-EB4B-9F04-C0580C070C79}"/>
              </a:ext>
            </a:extLst>
          </p:cNvPr>
          <p:cNvSpPr/>
          <p:nvPr/>
        </p:nvSpPr>
        <p:spPr>
          <a:xfrm>
            <a:off x="3460472" y="4334656"/>
            <a:ext cx="4783936" cy="7471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เกิดความขัดแย้งหรือเข้าใจผิด</a:t>
            </a:r>
          </a:p>
        </p:txBody>
      </p:sp>
      <p:sp>
        <p:nvSpPr>
          <p:cNvPr id="15" name="สี่เหลี่ยมผืนผ้า: มุมมน 14">
            <a:extLst>
              <a:ext uri="{FF2B5EF4-FFF2-40B4-BE49-F238E27FC236}">
                <a16:creationId xmlns:a16="http://schemas.microsoft.com/office/drawing/2014/main" id="{6E18D784-9D4C-8949-BA16-D6C7B90EEF94}"/>
              </a:ext>
            </a:extLst>
          </p:cNvPr>
          <p:cNvSpPr/>
          <p:nvPr/>
        </p:nvSpPr>
        <p:spPr>
          <a:xfrm>
            <a:off x="4066753" y="5081763"/>
            <a:ext cx="4393679" cy="81545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ต้องการข้อตกลงร่วมมือ</a:t>
            </a:r>
          </a:p>
        </p:txBody>
      </p:sp>
      <p:sp>
        <p:nvSpPr>
          <p:cNvPr id="17" name="สี่เหลี่ยมผืนผ้า: มุมมน 16">
            <a:extLst>
              <a:ext uri="{FF2B5EF4-FFF2-40B4-BE49-F238E27FC236}">
                <a16:creationId xmlns:a16="http://schemas.microsoft.com/office/drawing/2014/main" id="{F72AD7C7-FEDB-D74A-97A0-0B6A5984B710}"/>
              </a:ext>
            </a:extLst>
          </p:cNvPr>
          <p:cNvSpPr/>
          <p:nvPr/>
        </p:nvSpPr>
        <p:spPr>
          <a:xfrm>
            <a:off x="4642526" y="5897218"/>
            <a:ext cx="4249954" cy="74710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การพัฒนาบุคลากร</a:t>
            </a:r>
          </a:p>
        </p:txBody>
      </p:sp>
      <p:pic>
        <p:nvPicPr>
          <p:cNvPr id="2054" name="Picture 6" descr="การประชุม ดาวน์โหลดรูปภาพ (รหัส) 400207665_ขนาด 1.4 MB_รูปแบบรูปภาพ AI  _th.lovepik.com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4" b="11875"/>
          <a:stretch/>
        </p:blipFill>
        <p:spPr bwMode="auto">
          <a:xfrm>
            <a:off x="691497" y="4334656"/>
            <a:ext cx="2656367" cy="2118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9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C36A748-9E81-C241-A92E-DE69E3F6F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159" y="476672"/>
            <a:ext cx="7960940" cy="792088"/>
          </a:xfrm>
        </p:spPr>
        <p:txBody>
          <a:bodyPr>
            <a:normAutofit fontScale="90000"/>
          </a:bodyPr>
          <a:lstStyle/>
          <a:p>
            <a:r>
              <a:rPr lang="th-TH" sz="5000" b="1" dirty="0">
                <a:solidFill>
                  <a:srgbClr val="006600"/>
                </a:solidFill>
              </a:rPr>
              <a:t>บทบาทของผู้ที่ทำหน้าที่ในการประชุม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75159" y="1052736"/>
            <a:ext cx="6821177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Pentagon 8"/>
          <p:cNvSpPr/>
          <p:nvPr/>
        </p:nvSpPr>
        <p:spPr>
          <a:xfrm>
            <a:off x="1043608" y="1340768"/>
            <a:ext cx="2232248" cy="5760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ประธาน</a:t>
            </a:r>
            <a:endParaRPr lang="en-US" sz="40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1259632" y="2178994"/>
            <a:ext cx="6048672" cy="144016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ก่อนประชุม</a:t>
            </a:r>
            <a:r>
              <a:rPr lang="en-US" dirty="0">
                <a:latin typeface="EucrosiaUPC" panose="02020603050405020304" pitchFamily="18" charset="-34"/>
                <a:cs typeface="EucrosiaUPC" panose="02020603050405020304" pitchFamily="18" charset="-34"/>
              </a:rPr>
              <a:t> </a:t>
            </a:r>
            <a:r>
              <a:rPr lang="th-TH" dirty="0">
                <a:latin typeface="EucrosiaUPC" panose="02020603050405020304" pitchFamily="18" charset="-34"/>
                <a:cs typeface="EucrosiaUPC" panose="02020603050405020304" pitchFamily="18" charset="-34"/>
              </a:rPr>
              <a:t>หารือร่วมกับเลขานุการ เพื่อวางระเบียบวาระการประชุม รวมทั้งศึกษารายละเอียดของระเบียบวาระนั้น เพื่อสร้างแนวทางในการดำเนินการประชุมต่อไป</a:t>
            </a:r>
            <a:endParaRPr lang="en-US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1873816" y="3645024"/>
            <a:ext cx="6048672" cy="1728194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ระหว่างประชุม</a:t>
            </a:r>
            <a:r>
              <a:rPr lang="en-US" dirty="0">
                <a:latin typeface="EucrosiaUPC" panose="02020603050405020304" pitchFamily="18" charset="-34"/>
                <a:cs typeface="EucrosiaUPC" panose="02020603050405020304" pitchFamily="18" charset="-34"/>
              </a:rPr>
              <a:t> </a:t>
            </a:r>
            <a:r>
              <a:rPr lang="th-TH" dirty="0">
                <a:latin typeface="EucrosiaUPC" panose="02020603050405020304" pitchFamily="18" charset="-34"/>
                <a:cs typeface="EucrosiaUPC" panose="02020603050405020304" pitchFamily="18" charset="-34"/>
              </a:rPr>
              <a:t>ดำเนินรายการเปิดการประชุม โดยเริ่มแจ้งระเบียบวาระการประชุมให้ชัดเจน ดำเนินการประชุมให้ราบรื่น เปิดโอกาสให้สมาชิกผู้เข้าร่วมได้แสดงความคิดเห็นอย่างทั่วถึง รวมทั้งคอยสรุปประเด็นสำคัญของแต่ละเรื่อง</a:t>
            </a:r>
            <a:endParaRPr lang="en-US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2483768" y="5373218"/>
            <a:ext cx="5976664" cy="97995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หลังประชุม</a:t>
            </a:r>
            <a:r>
              <a:rPr lang="en-US" dirty="0">
                <a:latin typeface="EucrosiaUPC" panose="02020603050405020304" pitchFamily="18" charset="-34"/>
                <a:cs typeface="EucrosiaUPC" panose="02020603050405020304" pitchFamily="18" charset="-34"/>
              </a:rPr>
              <a:t> </a:t>
            </a:r>
            <a:r>
              <a:rPr lang="th-TH" dirty="0">
                <a:latin typeface="EucrosiaUPC" panose="02020603050405020304" pitchFamily="18" charset="-34"/>
                <a:cs typeface="EucrosiaUPC" panose="02020603050405020304" pitchFamily="18" charset="-34"/>
              </a:rPr>
              <a:t>ตรวจร่างมติการประชุมร่วมกันเลขานุการ รวมทั้งติดตามดำเนินการตามมติการประชุมนั้น</a:t>
            </a:r>
            <a:endParaRPr lang="en-US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6799105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C36A748-9E81-C241-A92E-DE69E3F6F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159" y="476672"/>
            <a:ext cx="7960940" cy="792088"/>
          </a:xfrm>
        </p:spPr>
        <p:txBody>
          <a:bodyPr>
            <a:normAutofit fontScale="90000"/>
          </a:bodyPr>
          <a:lstStyle/>
          <a:p>
            <a:r>
              <a:rPr lang="th-TH" sz="5000" b="1" dirty="0">
                <a:solidFill>
                  <a:srgbClr val="006600"/>
                </a:solidFill>
              </a:rPr>
              <a:t>บทบาทของผู้ที่ทำหน้าที่ในการประชุม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75159" y="1052736"/>
            <a:ext cx="6821177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Pentagon 8"/>
          <p:cNvSpPr/>
          <p:nvPr/>
        </p:nvSpPr>
        <p:spPr>
          <a:xfrm>
            <a:off x="1043608" y="1340768"/>
            <a:ext cx="2232248" cy="5760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เลขานุการ</a:t>
            </a:r>
            <a:endParaRPr lang="en-US" sz="40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1187624" y="2061787"/>
            <a:ext cx="6298584" cy="1728189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ก่อนประชุม</a:t>
            </a:r>
            <a:r>
              <a:rPr lang="en-US" dirty="0">
                <a:latin typeface="EucrosiaUPC" panose="02020603050405020304" pitchFamily="18" charset="-34"/>
                <a:cs typeface="EucrosiaUPC" panose="02020603050405020304" pitchFamily="18" charset="-34"/>
              </a:rPr>
              <a:t> </a:t>
            </a:r>
            <a:r>
              <a:rPr lang="th-TH" dirty="0">
                <a:latin typeface="EucrosiaUPC" panose="02020603050405020304" pitchFamily="18" charset="-34"/>
                <a:cs typeface="EucrosiaUPC" panose="02020603050405020304" pitchFamily="18" charset="-34"/>
              </a:rPr>
              <a:t>หารือร่วมกับประธานในการวางแผนและจัดระเบียบวาระการประชุม จัดเตรียมข้อมูลและสถานที่ในการประชุมล่วงหน้า รวมทั้งแจ้งกำหนดการต่าง ๆ ให้สมาชิกผู้เข้าร่วมประชุมรับทราบ พร้อมเข้าประชุม</a:t>
            </a:r>
            <a:endParaRPr lang="en-US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1696503" y="3789038"/>
            <a:ext cx="6298584" cy="1728194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ระหว่างประชุม</a:t>
            </a:r>
            <a:r>
              <a:rPr lang="en-US" dirty="0">
                <a:latin typeface="EucrosiaUPC" panose="02020603050405020304" pitchFamily="18" charset="-34"/>
                <a:cs typeface="EucrosiaUPC" panose="02020603050405020304" pitchFamily="18" charset="-34"/>
              </a:rPr>
              <a:t> </a:t>
            </a:r>
            <a:r>
              <a:rPr lang="th-TH" dirty="0">
                <a:latin typeface="EucrosiaUPC" panose="02020603050405020304" pitchFamily="18" charset="-34"/>
                <a:cs typeface="EucrosiaUPC" panose="02020603050405020304" pitchFamily="18" charset="-34"/>
              </a:rPr>
              <a:t>คอยสังเกตและอำนวยความสะดวกให้แก่สมาชิกผู้เข้าร่วมประชุมทุกคน รวมทั้งชี้แจงรายละเอียดระเบียบวาระต่าง ๆ และช่วยประธานในการทำสรุปมติที่ประชุม</a:t>
            </a:r>
            <a:endParaRPr lang="en-US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2239270" y="5517227"/>
            <a:ext cx="6264696" cy="97995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หลังประชุม</a:t>
            </a:r>
            <a:r>
              <a:rPr lang="en-US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 </a:t>
            </a:r>
            <a:r>
              <a:rPr lang="th-TH" dirty="0">
                <a:latin typeface="EucrosiaUPC" panose="02020603050405020304" pitchFamily="18" charset="-34"/>
                <a:cs typeface="EucrosiaUPC" panose="02020603050405020304" pitchFamily="18" charset="-34"/>
              </a:rPr>
              <a:t>จัดทำร่างมติเสนอประธาน รวมทั้งร่วมมือกับประธานให้เร่งดำเนินการตามมติประชุม</a:t>
            </a:r>
            <a:endParaRPr lang="en-US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345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C36A748-9E81-C241-A92E-DE69E3F6F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159" y="476672"/>
            <a:ext cx="7960940" cy="792088"/>
          </a:xfrm>
        </p:spPr>
        <p:txBody>
          <a:bodyPr>
            <a:normAutofit fontScale="90000"/>
          </a:bodyPr>
          <a:lstStyle/>
          <a:p>
            <a:r>
              <a:rPr lang="th-TH" sz="5000" b="1" dirty="0">
                <a:solidFill>
                  <a:srgbClr val="006600"/>
                </a:solidFill>
              </a:rPr>
              <a:t>บทบาทของผู้ที่ทำหน้าที่ในการประชุม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75159" y="1052736"/>
            <a:ext cx="6821177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Pentagon 8"/>
          <p:cNvSpPr/>
          <p:nvPr/>
        </p:nvSpPr>
        <p:spPr>
          <a:xfrm>
            <a:off x="1043608" y="1268760"/>
            <a:ext cx="3528392" cy="64807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สมาชิกผู้เข้าประชุม</a:t>
            </a:r>
            <a:endParaRPr lang="en-US" sz="40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1297752" y="2060848"/>
            <a:ext cx="6298584" cy="1512168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ก่อนประชุม</a:t>
            </a:r>
            <a:r>
              <a:rPr lang="en-US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 </a:t>
            </a:r>
            <a:r>
              <a:rPr lang="th-TH" dirty="0">
                <a:latin typeface="EucrosiaUPC" panose="02020603050405020304" pitchFamily="18" charset="-34"/>
                <a:cs typeface="EucrosiaUPC" panose="02020603050405020304" pitchFamily="18" charset="-34"/>
              </a:rPr>
              <a:t>ควรศึกษารายละเอียดของระเบียบวาระการประชุม เพื่อให้เตรียมตัวและข้อมูลอื่น ๆ มาร่วมประชุมได้อย่างพร้อมเพรียง</a:t>
            </a:r>
            <a:endParaRPr lang="en-US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1763688" y="3573016"/>
            <a:ext cx="6298584" cy="1728194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ระหว่างประชุม</a:t>
            </a:r>
            <a:r>
              <a:rPr lang="en-US" dirty="0">
                <a:latin typeface="EucrosiaUPC" panose="02020603050405020304" pitchFamily="18" charset="-34"/>
                <a:cs typeface="EucrosiaUPC" panose="02020603050405020304" pitchFamily="18" charset="-34"/>
              </a:rPr>
              <a:t> </a:t>
            </a:r>
            <a:r>
              <a:rPr lang="th-TH" dirty="0">
                <a:latin typeface="EucrosiaUPC" panose="02020603050405020304" pitchFamily="18" charset="-34"/>
                <a:cs typeface="EucrosiaUPC" panose="02020603050405020304" pitchFamily="18" charset="-34"/>
              </a:rPr>
              <a:t>ร่วมรับฟัง อภิปราย แสดงความคิดเห็น และลงมติตามสมควร เพื่อให้การประชุมดำเนินไปอย่างราบรื่น รวมทั้งเตรียมพร้อมรับมอบหมายหน้าที่งานอื่นตามมติประชุม</a:t>
            </a:r>
            <a:endParaRPr lang="en-US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2230059" y="5300163"/>
            <a:ext cx="6264696" cy="97995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th-TH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หลังประชุม</a:t>
            </a:r>
            <a:r>
              <a:rPr lang="en-US" dirty="0">
                <a:latin typeface="EucrosiaUPC" panose="02020603050405020304" pitchFamily="18" charset="-34"/>
                <a:cs typeface="EucrosiaUPC" panose="02020603050405020304" pitchFamily="18" charset="-34"/>
              </a:rPr>
              <a:t> </a:t>
            </a:r>
            <a:r>
              <a:rPr lang="th-TH" dirty="0">
                <a:latin typeface="EucrosiaUPC" panose="02020603050405020304" pitchFamily="18" charset="-34"/>
                <a:cs typeface="EucrosiaUPC" panose="02020603050405020304" pitchFamily="18" charset="-34"/>
              </a:rPr>
              <a:t>ร่วมกันตรวจร่างรายงานการประชุมให้ถูกต้องและชัดเจน รวมทั้งดำเนินปฏิบัติตามมติประชุมที่ได้รับมอบหมาย</a:t>
            </a:r>
            <a:endParaRPr lang="en-US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657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59761A8-D413-7742-A5F5-5FC7A806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692696"/>
            <a:ext cx="7633742" cy="886375"/>
          </a:xfrm>
        </p:spPr>
        <p:txBody>
          <a:bodyPr>
            <a:normAutofit/>
          </a:bodyPr>
          <a:lstStyle/>
          <a:p>
            <a:r>
              <a:rPr lang="th-TH" b="1" u="sng" dirty="0">
                <a:solidFill>
                  <a:srgbClr val="0066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การจัดประชุมมีขั้นตอนอย่างไร</a:t>
            </a:r>
            <a:endParaRPr lang="th-TH" u="sng" dirty="0">
              <a:solidFill>
                <a:srgbClr val="006600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547664" y="1700808"/>
            <a:ext cx="5328592" cy="10081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ขั้นเตรียมการวางแผน</a:t>
            </a:r>
            <a:endParaRPr lang="en-US" sz="4400" b="1" dirty="0">
              <a:solidFill>
                <a:schemeClr val="tx1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051720" y="2720752"/>
            <a:ext cx="5328592" cy="100811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ขั้นดำเนินการประชุม</a:t>
            </a:r>
            <a:endParaRPr lang="en-US" sz="4400" b="1" dirty="0">
              <a:solidFill>
                <a:schemeClr val="tx1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555776" y="3751953"/>
            <a:ext cx="5544616" cy="1008112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chemeClr val="tx1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ขั้นปิดการประชุมและติดตามผล</a:t>
            </a:r>
            <a:endParaRPr lang="en-US" sz="4400" b="1" dirty="0">
              <a:solidFill>
                <a:schemeClr val="tx1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469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59761A8-D413-7742-A5F5-5FC7A806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692696"/>
            <a:ext cx="7633742" cy="886375"/>
          </a:xfrm>
        </p:spPr>
        <p:txBody>
          <a:bodyPr>
            <a:normAutofit/>
          </a:bodyPr>
          <a:lstStyle/>
          <a:p>
            <a:r>
              <a:rPr lang="th-TH" b="1" u="sng" dirty="0">
                <a:solidFill>
                  <a:srgbClr val="0066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การจัดประชุมมีขั้นตอนอย่างไร</a:t>
            </a:r>
            <a:endParaRPr lang="th-TH" u="sng" dirty="0">
              <a:solidFill>
                <a:srgbClr val="006600"/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31" y="1700808"/>
            <a:ext cx="9033369" cy="427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2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ป้าย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2539</TotalTime>
  <Words>648</Words>
  <Application>Microsoft Office PowerPoint</Application>
  <PresentationFormat>On-screen Show (4:3)</PresentationFormat>
  <Paragraphs>79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Bradley Hand ITC</vt:lpstr>
      <vt:lpstr>Calibri</vt:lpstr>
      <vt:lpstr>EucrosiaUPC</vt:lpstr>
      <vt:lpstr>Georgia</vt:lpstr>
      <vt:lpstr>Gill Sans MT</vt:lpstr>
      <vt:lpstr>Impact</vt:lpstr>
      <vt:lpstr>TH Niramit AS</vt:lpstr>
      <vt:lpstr>TH SarabunIT๙</vt:lpstr>
      <vt:lpstr>TH SarabunPSK</vt:lpstr>
      <vt:lpstr>Times New Roman</vt:lpstr>
      <vt:lpstr>ป้าย</vt:lpstr>
      <vt:lpstr>กิจกรรมแลกเปลี่ยนเรียนรู้  หัวข้อ "เทคนิคการจัดประชุมด้วยระบบอิเล็กทรอนิกส์ (e-meeting)"  วันพฤหัสบดีที่ 1 กันยายน ๒๕๖5 เวลา 09.๐๐-๑2.๐๐ น.  โครงการแลกเปลี่ยนเรียนรู้ กลุ่มคุณอำนวย ประจำปีงบประมาณ พ.ศ. ๒๕๖๕  </vt:lpstr>
      <vt:lpstr>        การประชุม หมายถึง การที่บุคคล    ตั้งแต่ 2 คน ขึ้นไป มาร่วมปรึกษาหารือ   เพื่อร่วมกันคิดอย่าง มีวัตถุประสงค์    มีระเบียบวิธี และ เวลาที่กำหนดให้   .......        </vt:lpstr>
      <vt:lpstr>PowerPoint Presentation</vt:lpstr>
      <vt:lpstr>ควรจัดการประชุมเมื่อใด</vt:lpstr>
      <vt:lpstr>บทบาทของผู้ที่ทำหน้าที่ในการประชุม</vt:lpstr>
      <vt:lpstr>บทบาทของผู้ที่ทำหน้าที่ในการประชุม</vt:lpstr>
      <vt:lpstr>บทบาทของผู้ที่ทำหน้าที่ในการประชุม</vt:lpstr>
      <vt:lpstr>การจัดประชุมมีขั้นตอนอย่างไร</vt:lpstr>
      <vt:lpstr>การจัดประชุมมีขั้นตอนอย่างไร</vt:lpstr>
      <vt:lpstr>การจัดวาระการประชุม</vt:lpstr>
      <vt:lpstr>ตัวอย่างแบบระเบียบวาระการประชุม</vt:lpstr>
      <vt:lpstr>ตัวอย่างแบบเสนอขอบรรจุวาระการประชุม</vt:lpstr>
      <vt:lpstr>PowerPoint Presentation</vt:lpstr>
      <vt:lpstr>คุณสมบัติของผู้จดและจัดทำรายงานการประชุมที่ดี  </vt:lpstr>
      <vt:lpstr>เทคนิคการเขียนรายงานการประชุม </vt:lpstr>
      <vt:lpstr>เทคนิคการเขียนรายงานการประชุม </vt:lpstr>
      <vt:lpstr>ตัวอย่างรายงานการประชุม</vt:lpstr>
      <vt:lpstr>การจัดประชุมที่มีประสิทธิภาพ</vt:lpstr>
      <vt:lpstr>ตัวอย่างแบบฟอร์มต่าง ๆ อยู่ในเอกสารประกอบการบรรยาย </vt:lpstr>
      <vt:lpstr>ช่วงแลกเปลี่ยนเรียนรู้ และตอบข้อซักถาม KM</vt:lpstr>
    </vt:vector>
  </TitlesOfParts>
  <Company>CMRU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admin</cp:lastModifiedBy>
  <cp:revision>146</cp:revision>
  <cp:lastPrinted>2021-08-30T14:47:53Z</cp:lastPrinted>
  <dcterms:created xsi:type="dcterms:W3CDTF">2010-02-05T02:07:16Z</dcterms:created>
  <dcterms:modified xsi:type="dcterms:W3CDTF">2022-08-26T12:43:18Z</dcterms:modified>
</cp:coreProperties>
</file>